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73" r:id="rId4"/>
  </p:sldMasterIdLst>
  <p:notesMasterIdLst>
    <p:notesMasterId r:id="rId12"/>
  </p:notesMasterIdLst>
  <p:handoutMasterIdLst>
    <p:handoutMasterId r:id="rId13"/>
  </p:handoutMasterIdLst>
  <p:sldIdLst>
    <p:sldId id="282" r:id="rId5"/>
    <p:sldId id="367" r:id="rId6"/>
    <p:sldId id="371" r:id="rId7"/>
    <p:sldId id="378" r:id="rId8"/>
    <p:sldId id="379" r:id="rId9"/>
    <p:sldId id="361" r:id="rId10"/>
    <p:sldId id="29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EFEF"/>
    <a:srgbClr val="E6E6E6"/>
    <a:srgbClr val="6699FF"/>
    <a:srgbClr val="DDEDEF"/>
    <a:srgbClr val="008080"/>
    <a:srgbClr val="6666FF"/>
    <a:srgbClr val="FFCC99"/>
    <a:srgbClr val="FF9966"/>
    <a:srgbClr val="3399FF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73A0DAA-6AF3-43AB-8588-CEC1D06C72B9}"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843" autoAdjust="0"/>
    <p:restoredTop sz="94631" autoAdjust="0"/>
  </p:normalViewPr>
  <p:slideViewPr>
    <p:cSldViewPr snapToGrid="0">
      <p:cViewPr varScale="1">
        <p:scale>
          <a:sx n="93" d="100"/>
          <a:sy n="93" d="100"/>
        </p:scale>
        <p:origin x="224" y="5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282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F86E15D-1320-43B8-B389-6D2F0C12B257}" type="datetime1">
              <a:rPr lang="ru-RU" smtClean="0"/>
              <a:t>18.10.2024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2C0B10-7CAE-41E4-AB02-7E8B1FF2B8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C6A6A8B-E53C-4123-A383-AD7B4BB91AC3}" type="datetime1">
              <a:rPr lang="ru-RU" noProof="0" smtClean="0"/>
              <a:t>18.10.2024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530193B-564F-4854-8A52-728F3FB19C8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6038165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460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6541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1808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89400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16553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4706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949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FFAEAAF-CAC3-E67B-A29D-9978F876CBC7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CA8197C-5CBF-B30B-ABE9-CAD8FD1E5123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183AC61-BCD3-D85E-8444-D08F3B752A9A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EF50066-0E0C-97F4-102B-01F61BFD12A8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763437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9586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0125A87-29B7-56AE-F843-065C58C87259}"/>
              </a:ext>
            </a:extLst>
          </p:cNvPr>
          <p:cNvSpPr/>
          <p:nvPr userDrawn="1"/>
        </p:nvSpPr>
        <p:spPr>
          <a:xfrm>
            <a:off x="6297105" y="424206"/>
            <a:ext cx="5505254" cy="573149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173691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5574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9410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1666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90772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3277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10/18/24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3859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479745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85231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итульный слайд с малым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1">
            <a:extLst>
              <a:ext uri="{FF2B5EF4-FFF2-40B4-BE49-F238E27FC236}">
                <a16:creationId xmlns:a16="http://schemas.microsoft.com/office/drawing/2014/main" id="{837F9836-5B23-424D-8C60-AC02A8512A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980476" y="0"/>
            <a:ext cx="2211524" cy="6858000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1904" y="4650539"/>
            <a:ext cx="3401478" cy="1192038"/>
          </a:xfrm>
          <a:solidFill>
            <a:schemeClr val="tx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8558350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Слайд с благодарственным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74360" y="2112793"/>
            <a:ext cx="6798250" cy="1674470"/>
          </a:xfrm>
        </p:spPr>
        <p:txBody>
          <a:bodyPr rtlCol="0" anchor="ctr"/>
          <a:lstStyle>
            <a:lvl1pPr algn="ctr">
              <a:lnSpc>
                <a:spcPct val="100000"/>
              </a:lnSpc>
              <a:defRPr sz="6000" b="1" cap="all" spc="-30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Спасибо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Текст 5">
            <a:extLst>
              <a:ext uri="{FF2B5EF4-FFF2-40B4-BE49-F238E27FC236}">
                <a16:creationId xmlns:a16="http://schemas.microsoft.com/office/drawing/2014/main" id="{CA3EFDD3-A9D2-4EB6-BB2A-F6999D9F7E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4361" y="4035727"/>
            <a:ext cx="3329850" cy="382887"/>
          </a:xfrm>
        </p:spPr>
        <p:txBody>
          <a:bodyPr rtlCol="0"/>
          <a:lstStyle>
            <a:lvl1pPr marL="0" indent="0" algn="r">
              <a:buNone/>
              <a:defRPr sz="2400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12" name="Текст 6">
            <a:extLst>
              <a:ext uri="{FF2B5EF4-FFF2-40B4-BE49-F238E27FC236}">
                <a16:creationId xmlns:a16="http://schemas.microsoft.com/office/drawing/2014/main" id="{261ED1F7-B623-43D9-9BDA-8808C5CFAF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2268" y="4150118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Номер телефона</a:t>
            </a:r>
          </a:p>
        </p:txBody>
      </p:sp>
      <p:sp>
        <p:nvSpPr>
          <p:cNvPr id="13" name="Текст 7">
            <a:extLst>
              <a:ext uri="{FF2B5EF4-FFF2-40B4-BE49-F238E27FC236}">
                <a16:creationId xmlns:a16="http://schemas.microsoft.com/office/drawing/2014/main" id="{E27366FC-4115-4122-9CE2-5FA9D424AD5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62268" y="4540691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Электронная почта или контакт в социальной сети</a:t>
            </a: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DEB36829-2F8B-4E22-AB6D-4111D18AF8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62268" y="4931263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Веб-сайт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30409089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54ED587-2D2F-4D3F-B55B-C64465AB4EC5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6418" y="4650539"/>
            <a:ext cx="2456210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2181155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с большим изображением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1">
            <a:extLst>
              <a:ext uri="{FF2B5EF4-FFF2-40B4-BE49-F238E27FC236}">
                <a16:creationId xmlns:a16="http://schemas.microsoft.com/office/drawing/2014/main" id="{069FFAE5-B16E-4571-88F7-52FA5354B1A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273" y="63691"/>
            <a:ext cx="9911201" cy="6727346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6418" y="4650539"/>
            <a:ext cx="2456210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0947389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графия 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1">
            <a:extLst>
              <a:ext uri="{FF2B5EF4-FFF2-40B4-BE49-F238E27FC236}">
                <a16:creationId xmlns:a16="http://schemas.microsoft.com/office/drawing/2014/main" id="{1599E2D7-24B3-4D66-9AFB-83C1AEC4DBBB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9980476" y="0"/>
            <a:ext cx="2211524" cy="6192000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86" y="1807950"/>
            <a:ext cx="5184913" cy="432000"/>
          </a:xfrm>
        </p:spPr>
        <p:txBody>
          <a:bodyPr rtlCol="0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44886" y="2383950"/>
            <a:ext cx="5184913" cy="360000"/>
          </a:xfrm>
        </p:spPr>
        <p:txBody>
          <a:bodyPr rtlCol="0"/>
          <a:lstStyle>
            <a:lvl1pPr marL="0" indent="0" algn="r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45000" y="2908300"/>
            <a:ext cx="5184800" cy="3283700"/>
          </a:xfrm>
          <a:solidFill>
            <a:schemeClr val="bg1"/>
          </a:solidFill>
        </p:spPr>
        <p:txBody>
          <a:bodyPr lIns="180000" tIns="252000" rIns="252000" rtlCol="0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501039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графия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23393" y="1343906"/>
            <a:ext cx="3736800" cy="3933645"/>
          </a:xfrm>
          <a:solidFill>
            <a:schemeClr val="bg1"/>
          </a:solidFill>
        </p:spPr>
        <p:txBody>
          <a:bodyPr lIns="180000" tIns="180000" rIns="180000"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Рисунок 6">
            <a:extLst>
              <a:ext uri="{FF2B5EF4-FFF2-40B4-BE49-F238E27FC236}">
                <a16:creationId xmlns:a16="http://schemas.microsoft.com/office/drawing/2014/main" id="{492C2A1D-F7BD-46B6-BC01-15D365ACD50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560193" y="1344803"/>
            <a:ext cx="3737526" cy="3933645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7F4F1543-153D-4F77-A4A9-C9BBA1C20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9131100" cy="43200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9FAA210E-391A-499A-89D5-F222045FD1A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68959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3471979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 с под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4633398-8EC3-417B-BEA6-101D8F22467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Сравнение слева — заполнитель 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432296"/>
            <a:ext cx="4500000" cy="527076"/>
          </a:xfrm>
          <a:solidFill>
            <a:schemeClr val="tx1"/>
          </a:solidFill>
        </p:spPr>
        <p:txBody>
          <a:bodyPr lIns="180000" tIns="36000" rtlCol="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Объект 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2023668"/>
            <a:ext cx="4500000" cy="4168332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2" name="Сравнение слева — заполнитель 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29800" y="1433105"/>
            <a:ext cx="4500000" cy="525283"/>
          </a:xfrm>
          <a:solidFill>
            <a:schemeClr val="tx1"/>
          </a:solidFill>
        </p:spPr>
        <p:txBody>
          <a:bodyPr lIns="180000" tIns="36000" rtlCol="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8" name="Текст 4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129800" y="2020359"/>
            <a:ext cx="4500000" cy="417089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5099557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ольшое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99200" y="432000"/>
            <a:ext cx="5472113" cy="5759250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875314" y="5096632"/>
            <a:ext cx="2028686" cy="1094618"/>
          </a:xfrm>
        </p:spPr>
        <p:txBody>
          <a:bodyPr rtlCol="0" anchor="b"/>
          <a:lstStyle>
            <a:lvl1pPr marL="0" indent="0" algn="r">
              <a:buNone/>
              <a:defRPr i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Введите подпись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25951D2-91DB-40E7-95D5-4B372602DE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6EFF903-F1F3-440A-B12C-9FD51606B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9877846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подзаголовок и 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442953D-28FC-41B5-A1BB-BB3BA7CA40B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 столб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F94EB5D3-F8CB-4E76-8D7E-FF441818EE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2916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72900" y="1511476"/>
            <a:ext cx="2916000" cy="4679249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1" name="Текст 5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13800" y="1511475"/>
            <a:ext cx="2916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D4BCA97-F31B-451D-82F8-6E000DF2118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17AAC4-A657-4D75-A527-0307AFF2B17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 столбц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9D7ACCB5-9A86-4F46-89E2-B79F48C9EC1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1764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90450" y="1512000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3" name="Текст 5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48900" y="1512000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5" name="Текст 6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07350" y="1507535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7" name="Текст 7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65800" y="1507535"/>
            <a:ext cx="1764000" cy="4683715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D09234E-176D-4BBF-9391-7B6F018C51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A8293F-A5B5-4FCC-BF27-A25B1BAFF245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E801980-CBAE-4A50-886D-54D7BB2E194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EDF756E-F310-4229-ACDD-055D299A95FB}"/>
              </a:ext>
            </a:extLst>
          </p:cNvPr>
          <p:cNvSpPr/>
          <p:nvPr userDrawn="1"/>
        </p:nvSpPr>
        <p:spPr>
          <a:xfrm>
            <a:off x="6297105" y="424206"/>
            <a:ext cx="5505254" cy="573149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25951D2-91DB-40E7-95D5-4B372602DE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07666241-4AF6-458A-A571-6C6C291D72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2775" y="3639199"/>
            <a:ext cx="5053936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6F4F2BBF-F210-4954-9C73-A0030AACD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2775" y="993303"/>
            <a:ext cx="5053936" cy="2513468"/>
          </a:xfrm>
        </p:spPr>
        <p:txBody>
          <a:bodyPr rtlCol="0"/>
          <a:lstStyle>
            <a:lvl1pPr rtl="0">
              <a:defRPr sz="5400" cap="none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2277791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FD1EE834-4B70-4715-8346-1C0298347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046375"/>
            <a:ext cx="9198000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800888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EAE43F4C-1A64-4197-A44B-E6EB874E24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046376"/>
            <a:ext cx="4435831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Объект 3">
            <a:extLst>
              <a:ext uri="{FF2B5EF4-FFF2-40B4-BE49-F238E27FC236}">
                <a16:creationId xmlns:a16="http://schemas.microsoft.com/office/drawing/2014/main" id="{D7B3F5B8-DC28-4878-AC9F-D434D7542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94169" y="1046376"/>
            <a:ext cx="4435831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74397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CB97B01E-88B2-448F-BD96-A1AAFA39A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068420"/>
            <a:ext cx="4434840" cy="823912"/>
          </a:xfrm>
          <a:solidFill>
            <a:schemeClr val="tx1"/>
          </a:solidFill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8" name="Текст 4">
            <a:extLst>
              <a:ext uri="{FF2B5EF4-FFF2-40B4-BE49-F238E27FC236}">
                <a16:creationId xmlns:a16="http://schemas.microsoft.com/office/drawing/2014/main" id="{40BADDE2-4EE6-41B4-804C-EBF680128B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95160" y="1068420"/>
            <a:ext cx="4434840" cy="823912"/>
          </a:xfrm>
          <a:solidFill>
            <a:schemeClr val="tx1"/>
          </a:solidFill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9" name="Объект 3">
            <a:extLst>
              <a:ext uri="{FF2B5EF4-FFF2-40B4-BE49-F238E27FC236}">
                <a16:creationId xmlns:a16="http://schemas.microsoft.com/office/drawing/2014/main" id="{BB0A14E0-899D-4594-BC9E-AE89BF0D3A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1" y="2096752"/>
            <a:ext cx="4434840" cy="409291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0" name="Объект 5">
            <a:extLst>
              <a:ext uri="{FF2B5EF4-FFF2-40B4-BE49-F238E27FC236}">
                <a16:creationId xmlns:a16="http://schemas.microsoft.com/office/drawing/2014/main" id="{2C699014-D902-4E9A-80CD-8D2BCFE670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95160" y="2096752"/>
            <a:ext cx="4434840" cy="409291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8634682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2000" y="6356350"/>
            <a:ext cx="4114800" cy="365125"/>
          </a:xfrm>
        </p:spPr>
        <p:txBody>
          <a:bodyPr rtlCol="0"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Заголовок 1">
            <a:extLst>
              <a:ext uri="{FF2B5EF4-FFF2-40B4-BE49-F238E27FC236}">
                <a16:creationId xmlns:a16="http://schemas.microsoft.com/office/drawing/2014/main" id="{AC67C685-BABE-4B77-8C5E-B39B093D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457200"/>
            <a:ext cx="3159612" cy="1600200"/>
          </a:xfrm>
        </p:spPr>
        <p:txBody>
          <a:bodyPr rtlCol="0" anchor="b"/>
          <a:lstStyle>
            <a:lvl1pPr>
              <a:defRPr sz="28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9" name="Текст 3">
            <a:extLst>
              <a:ext uri="{FF2B5EF4-FFF2-40B4-BE49-F238E27FC236}">
                <a16:creationId xmlns:a16="http://schemas.microsoft.com/office/drawing/2014/main" id="{0B6B7795-36CC-459B-AE8B-7FB2F40AF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1" y="2057400"/>
            <a:ext cx="3159612" cy="4126584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0" name="Объект 2">
            <a:extLst>
              <a:ext uri="{FF2B5EF4-FFF2-40B4-BE49-F238E27FC236}">
                <a16:creationId xmlns:a16="http://schemas.microsoft.com/office/drawing/2014/main" id="{79F53EF1-D412-467C-B7CE-30536F140A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0722" y="457201"/>
            <a:ext cx="6023727" cy="5726784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720005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2000" y="6356350"/>
            <a:ext cx="4114800" cy="365125"/>
          </a:xfrm>
        </p:spPr>
        <p:txBody>
          <a:bodyPr rtlCol="0"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Заголовок 1">
            <a:extLst>
              <a:ext uri="{FF2B5EF4-FFF2-40B4-BE49-F238E27FC236}">
                <a16:creationId xmlns:a16="http://schemas.microsoft.com/office/drawing/2014/main" id="{AC67C685-BABE-4B77-8C5E-B39B093D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457200"/>
            <a:ext cx="3159612" cy="1600200"/>
          </a:xfrm>
        </p:spPr>
        <p:txBody>
          <a:bodyPr rtlCol="0" anchor="b"/>
          <a:lstStyle>
            <a:lvl1pPr>
              <a:defRPr sz="28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9" name="Текст 3">
            <a:extLst>
              <a:ext uri="{FF2B5EF4-FFF2-40B4-BE49-F238E27FC236}">
                <a16:creationId xmlns:a16="http://schemas.microsoft.com/office/drawing/2014/main" id="{0B6B7795-36CC-459B-AE8B-7FB2F40AF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1" y="2057400"/>
            <a:ext cx="3159612" cy="4126584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2" name="Рисунок 2">
            <a:extLst>
              <a:ext uri="{FF2B5EF4-FFF2-40B4-BE49-F238E27FC236}">
                <a16:creationId xmlns:a16="http://schemas.microsoft.com/office/drawing/2014/main" id="{10319378-269C-406E-9B84-FCF22DA02EFF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3788021" y="457201"/>
            <a:ext cx="5949868" cy="5726784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3021472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3779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4FCCA93-AEC6-52B0-A3EF-045B759070E5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363D820-4AC4-86C4-EF69-284328A6A7DF}"/>
              </a:ext>
            </a:extLst>
          </p:cNvPr>
          <p:cNvSpPr/>
          <p:nvPr userDrawn="1"/>
        </p:nvSpPr>
        <p:spPr>
          <a:xfrm>
            <a:off x="11407775" y="6356350"/>
            <a:ext cx="784225" cy="3651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Надпись 3">
            <a:extLst>
              <a:ext uri="{FF2B5EF4-FFF2-40B4-BE49-F238E27FC236}">
                <a16:creationId xmlns:a16="http://schemas.microsoft.com/office/drawing/2014/main" id="{C79723BE-1A6A-89A5-23F6-D661E288553C}"/>
              </a:ext>
            </a:extLst>
          </p:cNvPr>
          <p:cNvSpPr txBox="1"/>
          <p:nvPr userDrawn="1"/>
        </p:nvSpPr>
        <p:spPr>
          <a:xfrm>
            <a:off x="9630116" y="6346108"/>
            <a:ext cx="1662546" cy="404658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r" rtl="0">
              <a:lnSpc>
                <a:spcPts val="1400"/>
              </a:lnSpc>
            </a:pPr>
            <a:r>
              <a:rPr lang="ru-RU" sz="1600" b="1" spc="-100" noProof="0">
                <a:solidFill>
                  <a:schemeClr val="tx1"/>
                </a:solidFill>
                <a:latin typeface="Corbel" panose="020B0503020204020204" pitchFamily="34" charset="0"/>
              </a:rPr>
              <a:t>БАНК</a:t>
            </a:r>
            <a:r>
              <a:rPr lang="ru-RU" sz="1600" b="1" spc="-100" noProof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  <a:t> WOODGROVE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99593B8-B506-B166-667F-5C4721DF1BA8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94744EB9-4587-E540-AC0A-F14B67A9C316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F670E3A-6304-F20C-875D-24988D03D672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161205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62" r:id="rId14"/>
    <p:sldLayoutId id="2147483663" r:id="rId15"/>
    <p:sldLayoutId id="2147483658" r:id="rId16"/>
    <p:sldLayoutId id="2147483665" r:id="rId17"/>
    <p:sldLayoutId id="2147483659" r:id="rId18"/>
    <p:sldLayoutId id="2147483660" r:id="rId19"/>
    <p:sldLayoutId id="2147483650" r:id="rId20"/>
    <p:sldLayoutId id="2147483656" r:id="rId21"/>
    <p:sldLayoutId id="2147483657" r:id="rId22"/>
    <p:sldLayoutId id="2147483654" r:id="rId23"/>
    <p:sldLayoutId id="2147483666" r:id="rId24"/>
    <p:sldLayoutId id="2147483667" r:id="rId25"/>
    <p:sldLayoutId id="2147483668" r:id="rId26"/>
    <p:sldLayoutId id="2147483669" r:id="rId27"/>
    <p:sldLayoutId id="2147483670" r:id="rId28"/>
    <p:sldLayoutId id="2147483671" r:id="rId29"/>
    <p:sldLayoutId id="2147483672" r:id="rId3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ktu.kz/departments/sc_ite.aspx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4772945D-CA91-4CFE-8EB7-941C7618C9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9528" y="6538437"/>
            <a:ext cx="3182471" cy="306115"/>
          </a:xfrm>
        </p:spPr>
        <p:txBody>
          <a:bodyPr rtlCol="0">
            <a:normAutofit lnSpcReduction="10000"/>
          </a:bodyPr>
          <a:lstStyle/>
          <a:p>
            <a:pPr algn="ctr"/>
            <a:r>
              <a:rPr lang="ru-RU" b="1" dirty="0" err="1">
                <a:latin typeface="Calibri" panose="020F0502020204030204" pitchFamily="34" charset="0"/>
                <a:cs typeface="Calibri" panose="020F0502020204030204" pitchFamily="34" charset="0"/>
              </a:rPr>
              <a:t>Өскемен</a:t>
            </a: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, 2024 г.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-354077" y="176045"/>
            <a:ext cx="10548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КЕАҚ «Д.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Серікбаев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атындағы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Шығыс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Қазақстан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техникалық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университеті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</a:p>
          <a:p>
            <a:pPr algn="ctr"/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Цифрлық</a:t>
            </a:r>
            <a:r>
              <a:rPr lang="ru-RU" sz="2000" i="1" u="sng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технологиялар және 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жасанды интеллект 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мектебі</a:t>
            </a:r>
            <a:endParaRPr lang="ru-RU" sz="2000" i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66600" y="5214998"/>
            <a:ext cx="49906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Цифрлық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технологиялар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жасанды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интеллект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мектебінің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қауымдастырылған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профессоры  АЛИБЕККЫЗЫ К. </a:t>
            </a: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779287" y="1680796"/>
            <a:ext cx="11077916" cy="20162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«Өндірістік электроника» пәні </a:t>
            </a:r>
            <a:r>
              <a:rPr lang="ru-RU" sz="4400" b="1" dirty="0" err="1">
                <a:latin typeface="Calibri" panose="020F0502020204030204" pitchFamily="34" charset="0"/>
                <a:cs typeface="Calibri" panose="020F0502020204030204" pitchFamily="34" charset="0"/>
              </a:rPr>
              <a:t>бойынша</a:t>
            </a:r>
            <a:endParaRPr lang="ru-RU" sz="4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 лекциялар курсы</a:t>
            </a:r>
          </a:p>
          <a:p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7 -</a:t>
            </a:r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ЛЕКЦИЯ</a:t>
            </a:r>
          </a:p>
        </p:txBody>
      </p:sp>
      <p:pic>
        <p:nvPicPr>
          <p:cNvPr id="3074" name="Picture 2" descr="teamwork - ConnectCarolina User Inform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21" y="2638912"/>
            <a:ext cx="286385" cy="286385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Выпускной вечер Выпускник университета Компьютерные иконы Ученая степень  Женщина, женщина, люди, логотип, церемония вручения дипломов png | PNGWi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603" y="5325889"/>
            <a:ext cx="266401" cy="26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FC0E441-9B68-865B-8522-266AB39502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17099" y="29143"/>
            <a:ext cx="2374900" cy="119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961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93277" y="733534"/>
            <a:ext cx="11566258" cy="1393520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9705" indent="431800">
              <a:spcAft>
                <a:spcPts val="6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Өрістік транзистор төмен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легирленген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-типті жұқа пластинка немесе стержень түрінде жасалады. Ол арна болып табылады. Арнаның екі бүйіріне затвор қызметін атқаратын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-типті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жартылайөткізгіш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қондырылады.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-типті пластинаның екі шетіне электрондар орнатылған. Арнаның біреуі – «көз», екіншісі «астау» деп аталған, көз схеманың ортақ нүктесімен жалғанған.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/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800090" y="22523"/>
            <a:ext cx="10831743" cy="67739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79705" algn="ctr">
              <a:lnSpc>
                <a:spcPct val="100000"/>
              </a:lnSpc>
              <a:spcAft>
                <a:spcPts val="600"/>
              </a:spcAft>
            </a:pPr>
            <a:r>
              <a:rPr lang="kk-KZ" sz="1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ӨРІСТІК ТРАНЗИСТОРДЫҢ ҚҰРЫЛЫМЫ МЕН </a:t>
            </a:r>
            <a:endParaRPr lang="ru-KZ" sz="1800" b="1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179705" algn="ctr">
              <a:lnSpc>
                <a:spcPct val="100000"/>
              </a:lnSpc>
              <a:spcAft>
                <a:spcPts val="600"/>
              </a:spcAft>
            </a:pPr>
            <a:r>
              <a:rPr lang="kk-KZ" sz="1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ЖҰМЫС ІСТЕУ ПРИНЦИПІ</a:t>
            </a:r>
            <a:endParaRPr lang="ru-KZ" sz="1800" b="1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2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FC0FACB-59D9-A6BF-5E91-58BE9078B3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8472" y="269054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Z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5B7AC3-5983-C370-9059-2D07E64300B4}"/>
              </a:ext>
            </a:extLst>
          </p:cNvPr>
          <p:cNvSpPr txBox="1"/>
          <p:nvPr/>
        </p:nvSpPr>
        <p:spPr>
          <a:xfrm>
            <a:off x="2999304" y="5922065"/>
            <a:ext cx="7078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 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Сурет – Өрістік 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транзистордың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конструкциялық-схемалық моделі</a:t>
            </a:r>
            <a:r>
              <a:rPr lang="ru-KZ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KZ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8E4E457-B097-7936-6228-17B94D296B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108" y="2377400"/>
            <a:ext cx="8601166" cy="29811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4143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71695" y="1072715"/>
            <a:ext cx="11566258" cy="1054727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/>
            <a:endParaRPr lang="ru-KZ" sz="1800" u="sng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32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C316747-C8D6-60FE-7CD2-3492C640C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81824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Z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659C2BE-7FB1-17FA-DE5D-CBFED296DC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4160" y="818243"/>
            <a:ext cx="20164156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Z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75DA35-7C4A-CF5A-F294-B894CB1FD6D2}"/>
              </a:ext>
            </a:extLst>
          </p:cNvPr>
          <p:cNvSpPr txBox="1"/>
          <p:nvPr/>
        </p:nvSpPr>
        <p:spPr>
          <a:xfrm>
            <a:off x="3268645" y="6191066"/>
            <a:ext cx="10765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сурет</a:t>
            </a:r>
            <a: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 арналы өрістік </a:t>
            </a:r>
            <a:r>
              <a:rPr lang="kk-KZ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транзистордың</a:t>
            </a: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ВАС-</a:t>
            </a:r>
            <a:r>
              <a:rPr lang="kk-KZ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ы</a:t>
            </a:r>
            <a:r>
              <a:rPr lang="ru-KZ" dirty="0">
                <a:effectLst/>
              </a:rPr>
              <a:t> </a:t>
            </a:r>
            <a:endParaRPr lang="ru-KZ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18C8195-5D8B-08CB-3B1E-3E8420921B3A}"/>
              </a:ext>
            </a:extLst>
          </p:cNvPr>
          <p:cNvSpPr txBox="1">
            <a:spLocks/>
          </p:cNvSpPr>
          <p:nvPr/>
        </p:nvSpPr>
        <p:spPr>
          <a:xfrm>
            <a:off x="652045" y="187314"/>
            <a:ext cx="10831743" cy="47327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79705" algn="ctr">
              <a:lnSpc>
                <a:spcPct val="100000"/>
              </a:lnSpc>
              <a:spcAft>
                <a:spcPts val="600"/>
              </a:spcAft>
            </a:pPr>
            <a:r>
              <a:rPr lang="kk-KZ" sz="1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Басқарушы </a:t>
            </a:r>
            <a:r>
              <a:rPr lang="kk-KZ" sz="1800" b="1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p-n</a:t>
            </a:r>
            <a:r>
              <a:rPr lang="kk-KZ" sz="1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ауысулы </a:t>
            </a:r>
            <a:r>
              <a:rPr lang="kk-KZ" sz="1800" b="1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sz="1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-арналы өрістік </a:t>
            </a:r>
            <a:r>
              <a:rPr lang="kk-KZ" sz="1800" b="1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транзистордың</a:t>
            </a:r>
            <a:r>
              <a:rPr lang="kk-KZ" sz="1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статикалық ВАС-</a:t>
            </a:r>
            <a:r>
              <a:rPr lang="kk-KZ" sz="1800" b="1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ы</a:t>
            </a:r>
            <a:r>
              <a:rPr lang="ru-KZ" sz="180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KZ" sz="1800" b="1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11D3B0A-B1A5-7190-4B38-81B773647D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4160" y="1187642"/>
            <a:ext cx="10119628" cy="9398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61C6E4F-F9B2-26A4-39DF-C0D466F680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605" y="2865277"/>
            <a:ext cx="4701933" cy="2876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F4160AB-7015-9592-B3AD-907343C6A8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599" y="3331325"/>
            <a:ext cx="3892061" cy="19247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7182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48249" y="818241"/>
            <a:ext cx="11566258" cy="1531780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Бұл транзисторлардың металл затворы ток өткізетін арнадан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жартылайөткізгіштің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бетіне қондырылған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диэлектрик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қабатпен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изоляцияланған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МДЖ-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транзистордың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жұмыс істеу принципі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диэлектрик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қабаттың көмегімен арнаның кеңістіктік зарядын (яғни арнаның өткізгіштігін) басқаруға негізделген. Арнаның жасалу тәсіліне қарай МДЖ-транзисторлар екі түрлі болады.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4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C316747-C8D6-60FE-7CD2-3492C640C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81824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Z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659C2BE-7FB1-17FA-DE5D-CBFED296DC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4160" y="818243"/>
            <a:ext cx="20164156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Z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75DA35-7C4A-CF5A-F294-B894CB1FD6D2}"/>
              </a:ext>
            </a:extLst>
          </p:cNvPr>
          <p:cNvSpPr txBox="1"/>
          <p:nvPr/>
        </p:nvSpPr>
        <p:spPr>
          <a:xfrm>
            <a:off x="548249" y="6039757"/>
            <a:ext cx="50319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сурет</a:t>
            </a:r>
            <a: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- 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Орнатылған арналы МДЖ-транзистор</a:t>
            </a:r>
            <a:r>
              <a:rPr lang="ru-KZ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KZ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18C8195-5D8B-08CB-3B1E-3E8420921B3A}"/>
              </a:ext>
            </a:extLst>
          </p:cNvPr>
          <p:cNvSpPr txBox="1">
            <a:spLocks/>
          </p:cNvSpPr>
          <p:nvPr/>
        </p:nvSpPr>
        <p:spPr>
          <a:xfrm>
            <a:off x="652045" y="187314"/>
            <a:ext cx="10831743" cy="47327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МД</a:t>
            </a:r>
            <a:r>
              <a:rPr lang="kk-KZ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транзисторлар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немесе затворы </a:t>
            </a:r>
            <a:r>
              <a:rPr lang="kk-KZ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изоляцияланған</a:t>
            </a:r>
            <a:r>
              <a:rPr lang="kk-KZ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транзисторлар</a:t>
            </a:r>
            <a:endParaRPr lang="ru-KZ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83D46A5-3930-CD3E-8E9F-08C797839F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790093"/>
            <a:ext cx="4185138" cy="2579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B71F4F0-4C1D-EDC0-23F1-C2376FC691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7293" y="2790093"/>
            <a:ext cx="3704491" cy="240565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5CFB404-8B00-0A13-6168-1E887828D16A}"/>
              </a:ext>
            </a:extLst>
          </p:cNvPr>
          <p:cNvSpPr txBox="1"/>
          <p:nvPr/>
        </p:nvSpPr>
        <p:spPr>
          <a:xfrm>
            <a:off x="6639726" y="5616352"/>
            <a:ext cx="5031936" cy="12629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4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сурет</a:t>
            </a:r>
            <a: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- 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құрылған каналды</a:t>
            </a:r>
            <a:endParaRPr lang="ru-KZ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МДЖ-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транзисторының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шығыс ВАС-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ы</a:t>
            </a:r>
            <a:endParaRPr lang="ru-KZ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endParaRPr lang="ru-KZ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5636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93277" y="4591137"/>
            <a:ext cx="11566258" cy="2079549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Бұндай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транзистор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да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1)</a:t>
            </a: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ru-RU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зи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=0 </a:t>
            </a:r>
            <a:r>
              <a:rPr lang="ru-RU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кер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і бағытта ығысқан </a:t>
            </a: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 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аймағындағы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сток 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пен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исток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бір-бірінен бөлінген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2) </a:t>
            </a: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ru-RU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зи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&gt;0 подложки 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көлемінде электрлік өріс пайда болады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ол өріс канал жасайтын қарама-қарсы осы қабаттың өткізгіштік тогын өзгертетін затвор астындағы үстіртін қабатындағы 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электрон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дарды тартады.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5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C316747-C8D6-60FE-7CD2-3492C640C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81824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Z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659C2BE-7FB1-17FA-DE5D-CBFED296DC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4160" y="818243"/>
            <a:ext cx="20164156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Z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75DA35-7C4A-CF5A-F294-B894CB1FD6D2}"/>
              </a:ext>
            </a:extLst>
          </p:cNvPr>
          <p:cNvSpPr txBox="1"/>
          <p:nvPr/>
        </p:nvSpPr>
        <p:spPr>
          <a:xfrm>
            <a:off x="2208159" y="3628746"/>
            <a:ext cx="77195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4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сурет</a:t>
            </a:r>
            <a: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- 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И</a:t>
            </a:r>
            <a:r>
              <a:rPr lang="ru-RU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нду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кцияланған</a:t>
            </a:r>
            <a: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канал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ды </a:t>
            </a:r>
            <a: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МД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</a:t>
            </a:r>
            <a: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-транзистор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ының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беріліс ВАС-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ы</a:t>
            </a:r>
            <a: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ru-KZ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endParaRPr lang="ru-KZ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18C8195-5D8B-08CB-3B1E-3E8420921B3A}"/>
              </a:ext>
            </a:extLst>
          </p:cNvPr>
          <p:cNvSpPr txBox="1">
            <a:spLocks/>
          </p:cNvSpPr>
          <p:nvPr/>
        </p:nvSpPr>
        <p:spPr>
          <a:xfrm>
            <a:off x="652045" y="187314"/>
            <a:ext cx="10831743" cy="47327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kk-KZ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нду</a:t>
            </a:r>
            <a:r>
              <a:rPr lang="kk-KZ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кциялы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кана</a:t>
            </a:r>
            <a:r>
              <a:rPr lang="kk-KZ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лды</a:t>
            </a:r>
            <a:r>
              <a:rPr lang="kk-KZ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МД</a:t>
            </a:r>
            <a:r>
              <a:rPr lang="kk-KZ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-транзистор</a:t>
            </a:r>
            <a:r>
              <a:rPr lang="ru-KZ" sz="800" dirty="0">
                <a:effectLst/>
              </a:rPr>
              <a:t> </a:t>
            </a:r>
            <a:endParaRPr lang="ru-KZ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920658E-A997-34DC-3BEE-D55254F25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399" y="1183946"/>
            <a:ext cx="3716217" cy="1917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BBEE187-CA52-911F-762B-F55C602594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9384" y="895096"/>
            <a:ext cx="4124081" cy="22066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2664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619098" y="459281"/>
            <a:ext cx="4764831" cy="4892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ts val="3000"/>
              </a:lnSpc>
            </a:pPr>
            <a:r>
              <a:rPr lang="ru-RU" altLang="ru-RU" sz="32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Қолданылған</a:t>
            </a:r>
            <a:r>
              <a:rPr lang="ru-RU" altLang="ru-RU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ru-RU" altLang="ru-RU" sz="32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әдебиеттер</a:t>
            </a:r>
            <a:endParaRPr lang="ru-RU" altLang="ru-RU" sz="3200" b="1" dirty="0">
              <a:solidFill>
                <a:schemeClr val="accent5">
                  <a:lumMod val="50000"/>
                </a:schemeClr>
              </a:solidFill>
              <a:latin typeface="Calibri" panose="020F0502020204030204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672047" y="6546852"/>
            <a:ext cx="465906" cy="311147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kk-KZ" dirty="0">
                <a:solidFill>
                  <a:schemeClr val="bg1"/>
                </a:solidFill>
              </a:rPr>
              <a:t>6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0982" y="1568469"/>
            <a:ext cx="11341065" cy="30727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705" indent="450215" algn="just">
              <a:spcAft>
                <a:spcPts val="6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Агаханян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Т.М. Интегральные микросхемы: Учеб. пособие для вузов. – М.: Энергоатомиздат, 2015. – 464с., ил.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/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   2  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Аринова Н.В.  Основы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электроники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Рабочая программа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, задания и ме­тодические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указания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 к контрольным работам для студентов специальности 050716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«Приборостроение» 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заочной формы обучения. ВКГТУ.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- Усть-Каменогорск, 2014. –  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1с. 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  3 Бочаров Л.Н. и др. Расчет электронных устройств на транзисторах / Бочаров Л.Н.,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Жебряков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С.К., Колесников И.Ф. – М.: Энергия, 2012. – 208с., ил. – (Массовая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радиобиблиотека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Вып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. 963).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4 Забродин Ю.С. Промышленная электроника: Учебник для вузов. – М.: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Высш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. Школа, 2011. – 496 с., ил.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5 Герасимов В.Г., Князев О.М. и др. Основы промышленной электроники. – М.: Высшая школа, 2000.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290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>
            <a:extLst>
              <a:ext uri="{FF2B5EF4-FFF2-40B4-BE49-F238E27FC236}">
                <a16:creationId xmlns:a16="http://schemas.microsoft.com/office/drawing/2014/main" id="{F11A6B65-5A20-4F4D-ACBB-ED50132D45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92923" y="2233817"/>
            <a:ext cx="8043953" cy="1674470"/>
          </a:xfrm>
        </p:spPr>
        <p:txBody>
          <a:bodyPr rtlCol="0">
            <a:normAutofit fontScale="90000"/>
          </a:bodyPr>
          <a:lstStyle/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НАЗАРЛАРЫҢЫЗҒА РАХМЕТ! </a:t>
            </a:r>
          </a:p>
        </p:txBody>
      </p:sp>
    </p:spTree>
    <p:extLst>
      <p:ext uri="{BB962C8B-B14F-4D97-AF65-F5344CB8AC3E}">
        <p14:creationId xmlns:p14="http://schemas.microsoft.com/office/powerpoint/2010/main" val="4153678306"/>
      </p:ext>
    </p:extLst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Галерея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Галерея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алерея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4934E25-8442-49E9-ABDF-3146C4145F3B}">
  <ds:schemaRefs>
    <ds:schemaRef ds:uri="http://purl.org/dc/terms/"/>
    <ds:schemaRef ds:uri="http://schemas.openxmlformats.org/package/2006/metadata/core-properties"/>
    <ds:schemaRef ds:uri="6dc4bcd6-49db-4c07-9060-8acfc67cef9f"/>
    <ds:schemaRef ds:uri="http://purl.org/dc/dcmitype/"/>
    <ds:schemaRef ds:uri="http://schemas.microsoft.com/office/infopath/2007/PartnerControls"/>
    <ds:schemaRef ds:uri="fb0879af-3eba-417a-a55a-ffe6dcd6ca77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6CB1848-D3E0-4F10-B640-720BE758B85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BBB5711-29E1-4F8E-81A0-7947C57B20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{1CC594F0-5892-474F-8862-8C8BF6778D8B}tf10001119</Template>
  <TotalTime>0</TotalTime>
  <Words>471</Words>
  <Application>Microsoft Macintosh PowerPoint</Application>
  <PresentationFormat>Широкоэкранный</PresentationFormat>
  <Paragraphs>43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Corbel</vt:lpstr>
      <vt:lpstr>Gill Sans MT</vt:lpstr>
      <vt:lpstr>Times New Roman</vt:lpstr>
      <vt:lpstr>Галерея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НАЗАРЛАРЫҢЫЗҒА РАХМЕТ! 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2021-09-13T07:30:09Z</dcterms:created>
  <dcterms:modified xsi:type="dcterms:W3CDTF">2024-10-18T08:15:18Z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